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12192000"/>
  <p:notesSz cx="6858000" cy="9144000"/>
  <p:embeddedFontLst>
    <p:embeddedFont>
      <p:font typeface="Inter Light"/>
      <p:regular r:id="rId19"/>
      <p:bold r:id="rId20"/>
      <p:italic r:id="rId21"/>
      <p:boldItalic r:id="rId22"/>
    </p:embeddedFont>
    <p:embeddedFont>
      <p:font typeface="Inter SemiBold"/>
      <p:regular r:id="rId23"/>
      <p:bold r:id="rId24"/>
      <p:italic r:id="rId25"/>
      <p:boldItalic r:id="rId26"/>
    </p:embeddedFont>
    <p:embeddedFont>
      <p:font typeface="Inter"/>
      <p:regular r:id="rId27"/>
      <p:bold r:id="rId28"/>
      <p:italic r:id="rId29"/>
      <p:boldItalic r:id="rId30"/>
    </p:embeddedFont>
    <p:embeddedFont>
      <p:font typeface="Orbitron SemiBold"/>
      <p:regular r:id="rId31"/>
      <p:bold r:id="rId32"/>
    </p:embeddedFont>
    <p:embeddedFont>
      <p:font typeface="Orbitron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Light-bold.fntdata"/><Relationship Id="rId22" Type="http://schemas.openxmlformats.org/officeDocument/2006/relationships/font" Target="fonts/InterLight-boldItalic.fntdata"/><Relationship Id="rId21" Type="http://schemas.openxmlformats.org/officeDocument/2006/relationships/font" Target="fonts/InterLight-italic.fntdata"/><Relationship Id="rId24" Type="http://schemas.openxmlformats.org/officeDocument/2006/relationships/font" Target="fonts/InterSemiBold-bold.fntdata"/><Relationship Id="rId23" Type="http://schemas.openxmlformats.org/officeDocument/2006/relationships/font" Target="fonts/Inter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nterSemiBold-boldItalic.fntdata"/><Relationship Id="rId25" Type="http://schemas.openxmlformats.org/officeDocument/2006/relationships/font" Target="fonts/InterSemiBold-italic.fntdata"/><Relationship Id="rId28" Type="http://schemas.openxmlformats.org/officeDocument/2006/relationships/font" Target="fonts/Inter-bold.fntdata"/><Relationship Id="rId27" Type="http://schemas.openxmlformats.org/officeDocument/2006/relationships/font" Target="fonts/Inte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rbitronSemiBold-regular.fntdata"/><Relationship Id="rId30" Type="http://schemas.openxmlformats.org/officeDocument/2006/relationships/font" Target="fonts/Inter-boldItalic.fntdata"/><Relationship Id="rId11" Type="http://schemas.openxmlformats.org/officeDocument/2006/relationships/slide" Target="slides/slide6.xml"/><Relationship Id="rId33" Type="http://schemas.openxmlformats.org/officeDocument/2006/relationships/font" Target="fonts/Orbitron-regular.fntdata"/><Relationship Id="rId10" Type="http://schemas.openxmlformats.org/officeDocument/2006/relationships/slide" Target="slides/slide5.xml"/><Relationship Id="rId32" Type="http://schemas.openxmlformats.org/officeDocument/2006/relationships/font" Target="fonts/OrbitronSemiBo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rbitron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InterLight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917179e57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3917179e576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917179e57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917179e576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17.png"/><Relationship Id="rId5" Type="http://schemas.openxmlformats.org/officeDocument/2006/relationships/image" Target="../media/image12.png"/><Relationship Id="rId6" Type="http://schemas.openxmlformats.org/officeDocument/2006/relationships/image" Target="../media/image3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9" Type="http://schemas.openxmlformats.org/officeDocument/2006/relationships/image" Target="../media/image27.png"/><Relationship Id="rId5" Type="http://schemas.openxmlformats.org/officeDocument/2006/relationships/image" Target="../media/image21.png"/><Relationship Id="rId6" Type="http://schemas.openxmlformats.org/officeDocument/2006/relationships/image" Target="../media/image29.png"/><Relationship Id="rId7" Type="http://schemas.openxmlformats.org/officeDocument/2006/relationships/image" Target="../media/image23.png"/><Relationship Id="rId8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26.png"/><Relationship Id="rId5" Type="http://schemas.openxmlformats.org/officeDocument/2006/relationships/image" Target="../media/image24.png"/><Relationship Id="rId6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85" name="Google Shape;8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57400" y="1598414"/>
            <a:ext cx="8077200" cy="3661023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/>
        </p:nvSpPr>
        <p:spPr>
          <a:xfrm>
            <a:off x="2665571" y="2084189"/>
            <a:ext cx="6860857" cy="1508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Electric Bicycle</a:t>
            </a:r>
            <a:b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US" sz="540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 Rental System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2828925" y="3783210"/>
            <a:ext cx="6534150" cy="3656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94A3B8"/>
                </a:solidFill>
                <a:latin typeface="Inter Light"/>
                <a:ea typeface="Inter Light"/>
                <a:cs typeface="Inter Light"/>
                <a:sym typeface="Inter Light"/>
              </a:rPr>
              <a:t>Курсов Проект по Бази Данни | Група 20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2828925" y="4377481"/>
            <a:ext cx="6534150" cy="243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4ADE80"/>
                </a:solidFill>
                <a:latin typeface="Inter"/>
                <a:ea typeface="Inter"/>
                <a:cs typeface="Inter"/>
                <a:sym typeface="Inter"/>
              </a:rPr>
              <a:t>Алек Ноев | Александър Цонев | Горан Дулев | Емил Коруджиев | Станислав Стаматов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89" name="Google Shape;18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56338" y="2070600"/>
            <a:ext cx="2311600" cy="419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90" name="Google Shape;19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025" y="2017825"/>
            <a:ext cx="2600200" cy="419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91" name="Google Shape;19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9669" y="2091702"/>
            <a:ext cx="2552700" cy="419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92" name="Google Shape;19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99954" y="2070600"/>
            <a:ext cx="2663625" cy="419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2"/>
          <p:cNvSpPr/>
          <p:nvPr/>
        </p:nvSpPr>
        <p:spPr>
          <a:xfrm>
            <a:off x="581025" y="4038600"/>
            <a:ext cx="11029950" cy="38100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2"/>
          <p:cNvSpPr txBox="1"/>
          <p:nvPr/>
        </p:nvSpPr>
        <p:spPr>
          <a:xfrm>
            <a:off x="517605" y="2952750"/>
            <a:ext cx="2663614" cy="238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Start Rental</a:t>
            </a:r>
            <a:endParaRPr/>
          </a:p>
        </p:txBody>
      </p:sp>
      <p:sp>
        <p:nvSpPr>
          <p:cNvPr id="195" name="Google Shape;195;p22"/>
          <p:cNvSpPr txBox="1"/>
          <p:nvPr/>
        </p:nvSpPr>
        <p:spPr>
          <a:xfrm>
            <a:off x="581025" y="3381375"/>
            <a:ext cx="2536775" cy="1228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Създаване на запис в rentals. Проверка на статус на превозното средство.</a:t>
            </a:r>
            <a:endParaRPr/>
          </a:p>
        </p:txBody>
      </p:sp>
      <p:sp>
        <p:nvSpPr>
          <p:cNvPr id="196" name="Google Shape;196;p22"/>
          <p:cNvSpPr txBox="1"/>
          <p:nvPr/>
        </p:nvSpPr>
        <p:spPr>
          <a:xfrm>
            <a:off x="3348614" y="2952750"/>
            <a:ext cx="2663614" cy="238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Active Ride</a:t>
            </a:r>
            <a:endParaRPr/>
          </a:p>
        </p:txBody>
      </p:sp>
      <p:sp>
        <p:nvSpPr>
          <p:cNvPr id="197" name="Google Shape;197;p22"/>
          <p:cNvSpPr txBox="1"/>
          <p:nvPr/>
        </p:nvSpPr>
        <p:spPr>
          <a:xfrm>
            <a:off x="3412033" y="3381375"/>
            <a:ext cx="2536775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Спусък (Trigger) автоматично сменя статуса на RENTED.</a:t>
            </a:r>
            <a:endParaRPr/>
          </a:p>
        </p:txBody>
      </p:sp>
      <p:sp>
        <p:nvSpPr>
          <p:cNvPr id="198" name="Google Shape;198;p22"/>
          <p:cNvSpPr txBox="1"/>
          <p:nvPr/>
        </p:nvSpPr>
        <p:spPr>
          <a:xfrm>
            <a:off x="6179622" y="2952750"/>
            <a:ext cx="2663614" cy="238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Tracking</a:t>
            </a:r>
            <a:endParaRPr/>
          </a:p>
        </p:txBody>
      </p:sp>
      <p:sp>
        <p:nvSpPr>
          <p:cNvPr id="199" name="Google Shape;199;p22"/>
          <p:cNvSpPr txBox="1"/>
          <p:nvPr/>
        </p:nvSpPr>
        <p:spPr>
          <a:xfrm>
            <a:off x="6243042" y="3381375"/>
            <a:ext cx="2536775" cy="1228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Записване на GPS координати в rental_waypoints за история на маршрута.</a:t>
            </a:r>
            <a:endParaRPr/>
          </a:p>
        </p:txBody>
      </p:sp>
      <p:sp>
        <p:nvSpPr>
          <p:cNvPr id="200" name="Google Shape;200;p22"/>
          <p:cNvSpPr txBox="1"/>
          <p:nvPr/>
        </p:nvSpPr>
        <p:spPr>
          <a:xfrm>
            <a:off x="9010631" y="2952750"/>
            <a:ext cx="2663614" cy="238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Complete</a:t>
            </a:r>
            <a:endParaRPr/>
          </a:p>
        </p:txBody>
      </p:sp>
      <p:sp>
        <p:nvSpPr>
          <p:cNvPr id="201" name="Google Shape;201;p22"/>
          <p:cNvSpPr txBox="1"/>
          <p:nvPr/>
        </p:nvSpPr>
        <p:spPr>
          <a:xfrm>
            <a:off x="9074050" y="3381375"/>
            <a:ext cx="2536775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Калкулиране на цена базирано на време и разстояние. Освобождаване на актива.</a:t>
            </a:r>
            <a:endParaRPr/>
          </a:p>
        </p:txBody>
      </p:sp>
      <p:sp>
        <p:nvSpPr>
          <p:cNvPr id="202" name="Google Shape;202;p22"/>
          <p:cNvSpPr txBox="1"/>
          <p:nvPr/>
        </p:nvSpPr>
        <p:spPr>
          <a:xfrm>
            <a:off x="771525" y="581025"/>
            <a:ext cx="11381422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Логика на Наемане</a:t>
            </a: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581025" y="581025"/>
            <a:ext cx="47625" cy="495300"/>
          </a:xfrm>
          <a:prstGeom prst="rect">
            <a:avLst/>
          </a:prstGeom>
          <a:solidFill>
            <a:srgbClr val="4ADE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2"/>
          <p:cNvSpPr/>
          <p:nvPr/>
        </p:nvSpPr>
        <p:spPr>
          <a:xfrm>
            <a:off x="1754162" y="5257800"/>
            <a:ext cx="190500" cy="190500"/>
          </a:xfrm>
          <a:prstGeom prst="roundRect">
            <a:avLst>
              <a:gd fmla="val 50000" name="adj"/>
            </a:avLst>
          </a:prstGeom>
          <a:solidFill>
            <a:srgbClr val="1E293B"/>
          </a:solidFill>
          <a:ln cap="flat" cmpd="sng" w="38100">
            <a:solidFill>
              <a:srgbClr val="22D3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2"/>
          <p:cNvSpPr/>
          <p:nvPr/>
        </p:nvSpPr>
        <p:spPr>
          <a:xfrm>
            <a:off x="4585171" y="5257800"/>
            <a:ext cx="190500" cy="190500"/>
          </a:xfrm>
          <a:prstGeom prst="roundRect">
            <a:avLst>
              <a:gd fmla="val 50000" name="adj"/>
            </a:avLst>
          </a:prstGeom>
          <a:solidFill>
            <a:srgbClr val="1E293B"/>
          </a:solidFill>
          <a:ln cap="flat" cmpd="sng" w="38100">
            <a:solidFill>
              <a:srgbClr val="22D3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2"/>
          <p:cNvSpPr/>
          <p:nvPr/>
        </p:nvSpPr>
        <p:spPr>
          <a:xfrm>
            <a:off x="7416179" y="5257800"/>
            <a:ext cx="190500" cy="190500"/>
          </a:xfrm>
          <a:prstGeom prst="roundRect">
            <a:avLst>
              <a:gd fmla="val 50000" name="adj"/>
            </a:avLst>
          </a:prstGeom>
          <a:solidFill>
            <a:srgbClr val="1E293B"/>
          </a:solidFill>
          <a:ln cap="flat" cmpd="sng" w="38100">
            <a:solidFill>
              <a:srgbClr val="22D3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2"/>
          <p:cNvSpPr/>
          <p:nvPr/>
        </p:nvSpPr>
        <p:spPr>
          <a:xfrm>
            <a:off x="10247188" y="5257800"/>
            <a:ext cx="190500" cy="190500"/>
          </a:xfrm>
          <a:prstGeom prst="roundRect">
            <a:avLst>
              <a:gd fmla="val 50000" name="adj"/>
            </a:avLst>
          </a:prstGeom>
          <a:solidFill>
            <a:srgbClr val="1E293B"/>
          </a:solidFill>
          <a:ln cap="flat" cmpd="sng" w="38100">
            <a:solidFill>
              <a:srgbClr val="22D3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/>
          <p:nvPr/>
        </p:nvSpPr>
        <p:spPr>
          <a:xfrm>
            <a:off x="962025" y="2352675"/>
            <a:ext cx="4895850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8FAFC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Spatial Index: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Върху vehicles(location) за мигновено намиране на "най-близките свободни коли".</a:t>
            </a:r>
            <a:endParaRPr/>
          </a:p>
        </p:txBody>
      </p:sp>
      <p:sp>
        <p:nvSpPr>
          <p:cNvPr id="213" name="Google Shape;213;p23"/>
          <p:cNvSpPr txBox="1"/>
          <p:nvPr/>
        </p:nvSpPr>
        <p:spPr>
          <a:xfrm>
            <a:off x="962025" y="3514725"/>
            <a:ext cx="4896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8FAFC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Composite Indexes: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Като rentals(customer_id, status) за бърза проверка на.</a:t>
            </a:r>
            <a:endParaRPr/>
          </a:p>
        </p:txBody>
      </p:sp>
      <p:sp>
        <p:nvSpPr>
          <p:cNvPr id="214" name="Google Shape;214;p23"/>
          <p:cNvSpPr txBox="1"/>
          <p:nvPr/>
        </p:nvSpPr>
        <p:spPr>
          <a:xfrm>
            <a:off x="962025" y="4686300"/>
            <a:ext cx="48958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8FAFC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Historical: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Индекси върху timestamp полета за бързи времеви справки и отчети.</a:t>
            </a:r>
            <a:endParaRPr/>
          </a:p>
        </p:txBody>
      </p:sp>
      <p:pic>
        <p:nvPicPr>
          <p:cNvPr descr="image.png" id="215" name="Google Shape;21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025" y="2395537"/>
            <a:ext cx="171450" cy="200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16" name="Google Shape;216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3557587"/>
            <a:ext cx="190500" cy="200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17" name="Google Shape;217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1025" y="4729162"/>
            <a:ext cx="190500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3"/>
          <p:cNvSpPr txBox="1"/>
          <p:nvPr/>
        </p:nvSpPr>
        <p:spPr>
          <a:xfrm>
            <a:off x="771525" y="581025"/>
            <a:ext cx="11381422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Оптимизация (Индекси)</a:t>
            </a: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581025" y="581025"/>
            <a:ext cx="47625" cy="495300"/>
          </a:xfrm>
          <a:prstGeom prst="rect">
            <a:avLst/>
          </a:prstGeom>
          <a:solidFill>
            <a:srgbClr val="4ADE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enerate me an image for database indexing" id="220" name="Google Shape;22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00200" y="1431961"/>
            <a:ext cx="4451250" cy="445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25" name="Google Shape;22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025" y="1876425"/>
            <a:ext cx="3656707" cy="398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26" name="Google Shape;226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23482" y="1876425"/>
            <a:ext cx="3362473" cy="398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27" name="Google Shape;227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71705" y="1876425"/>
            <a:ext cx="3439269" cy="398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28" name="Google Shape;228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33425" y="2028825"/>
            <a:ext cx="3351907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4"/>
          <p:cNvSpPr txBox="1"/>
          <p:nvPr/>
        </p:nvSpPr>
        <p:spPr>
          <a:xfrm>
            <a:off x="733425" y="4076700"/>
            <a:ext cx="351950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Сигурност</a:t>
            </a:r>
            <a:endParaRPr/>
          </a:p>
        </p:txBody>
      </p:sp>
      <p:sp>
        <p:nvSpPr>
          <p:cNvPr id="230" name="Google Shape;230;p24"/>
          <p:cNvSpPr txBox="1"/>
          <p:nvPr/>
        </p:nvSpPr>
        <p:spPr>
          <a:xfrm>
            <a:off x="733425" y="4600575"/>
            <a:ext cx="33519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Роли и разпределение на потребители 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(Least Privilege), Backup стратегия, </a:t>
            </a: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SSO 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интеграция.</a:t>
            </a:r>
            <a:endParaRPr/>
          </a:p>
        </p:txBody>
      </p:sp>
      <p:sp>
        <p:nvSpPr>
          <p:cNvPr id="231" name="Google Shape;231;p24"/>
          <p:cNvSpPr txBox="1"/>
          <p:nvPr/>
        </p:nvSpPr>
        <p:spPr>
          <a:xfrm>
            <a:off x="4675882" y="4076700"/>
            <a:ext cx="3210557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Redis Cache</a:t>
            </a:r>
            <a:endParaRPr/>
          </a:p>
        </p:txBody>
      </p:sp>
      <p:sp>
        <p:nvSpPr>
          <p:cNvPr id="232" name="Google Shape;232;p24"/>
          <p:cNvSpPr txBox="1"/>
          <p:nvPr/>
        </p:nvSpPr>
        <p:spPr>
          <a:xfrm>
            <a:off x="4675882" y="4600575"/>
            <a:ext cx="3057673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GeoRedis за бързи geospatial заявки, намалявайки товара върху MySQL.</a:t>
            </a:r>
            <a:endParaRPr/>
          </a:p>
        </p:txBody>
      </p:sp>
      <p:sp>
        <p:nvSpPr>
          <p:cNvPr id="233" name="Google Shape;233;p24"/>
          <p:cNvSpPr txBox="1"/>
          <p:nvPr/>
        </p:nvSpPr>
        <p:spPr>
          <a:xfrm>
            <a:off x="8324105" y="4076700"/>
            <a:ext cx="329119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BigQuery</a:t>
            </a:r>
            <a:endParaRPr/>
          </a:p>
        </p:txBody>
      </p:sp>
      <p:sp>
        <p:nvSpPr>
          <p:cNvPr id="234" name="Google Shape;234;p24"/>
          <p:cNvSpPr txBox="1"/>
          <p:nvPr/>
        </p:nvSpPr>
        <p:spPr>
          <a:xfrm>
            <a:off x="8324105" y="4600575"/>
            <a:ext cx="3134469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Data Warehousing за исторически анализи, heatmaps и финансови отчети.</a:t>
            </a:r>
            <a:endParaRPr/>
          </a:p>
        </p:txBody>
      </p:sp>
      <p:pic>
        <p:nvPicPr>
          <p:cNvPr descr="image.png" id="235" name="Google Shape;235;p2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42950" y="2038350"/>
            <a:ext cx="3332857" cy="188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4"/>
          <p:cNvSpPr txBox="1"/>
          <p:nvPr/>
        </p:nvSpPr>
        <p:spPr>
          <a:xfrm>
            <a:off x="771525" y="581025"/>
            <a:ext cx="11381422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Сигурност и Мащабируемост</a:t>
            </a:r>
            <a:endParaRPr/>
          </a:p>
        </p:txBody>
      </p:sp>
      <p:sp>
        <p:nvSpPr>
          <p:cNvPr id="237" name="Google Shape;237;p24"/>
          <p:cNvSpPr/>
          <p:nvPr/>
        </p:nvSpPr>
        <p:spPr>
          <a:xfrm>
            <a:off x="581025" y="581025"/>
            <a:ext cx="47625" cy="495300"/>
          </a:xfrm>
          <a:prstGeom prst="rect">
            <a:avLst/>
          </a:prstGeom>
          <a:solidFill>
            <a:srgbClr val="4ADE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8" name="Google Shape;238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24100" y="2060475"/>
            <a:ext cx="3134476" cy="180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76208" y="2123052"/>
            <a:ext cx="2056999" cy="176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/>
          <p:nvPr/>
        </p:nvSpPr>
        <p:spPr>
          <a:xfrm>
            <a:off x="2594400" y="1766550"/>
            <a:ext cx="7003200" cy="33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>
                <a:solidFill>
                  <a:srgbClr val="4ADE80"/>
                </a:solidFill>
                <a:latin typeface="Orbitron"/>
                <a:ea typeface="Orbitron"/>
                <a:cs typeface="Orbitron"/>
                <a:sym typeface="Orbitron"/>
              </a:rPr>
              <a:t>Благодарим за вниманието!</a:t>
            </a:r>
            <a:endParaRPr b="1" sz="7200">
              <a:solidFill>
                <a:srgbClr val="4ADE80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4ADE80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245" name="Google Shape;245;p25"/>
          <p:cNvSpPr txBox="1"/>
          <p:nvPr/>
        </p:nvSpPr>
        <p:spPr>
          <a:xfrm>
            <a:off x="4111204" y="4835015"/>
            <a:ext cx="39696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Въпроси?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93" name="Google Shape;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5475" y="1560625"/>
            <a:ext cx="2543175" cy="419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94" name="Google Shape;9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24413" y="1560625"/>
            <a:ext cx="2543175" cy="419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95" name="Google Shape;95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53338" y="1560625"/>
            <a:ext cx="2543175" cy="4191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2241934" y="2608375"/>
            <a:ext cx="2050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Гъвкавост</a:t>
            </a:r>
            <a:endParaRPr/>
          </a:p>
        </p:txBody>
      </p:sp>
      <p:sp>
        <p:nvSpPr>
          <p:cNvPr id="97" name="Google Shape;97;p14"/>
          <p:cNvSpPr txBox="1"/>
          <p:nvPr/>
        </p:nvSpPr>
        <p:spPr>
          <a:xfrm>
            <a:off x="2290750" y="3132250"/>
            <a:ext cx="1952700" cy="20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Поддръжка на всички видове превозни средства: велосипеди, тротинетки</a:t>
            </a: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автомобили и т.</a:t>
            </a: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н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5070872" y="2608375"/>
            <a:ext cx="2050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Сигурност</a:t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5119688" y="3132250"/>
            <a:ext cx="19527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Валидация на лични документи и шофьорски книжки преди наем.</a:t>
            </a:r>
            <a:endParaRPr/>
          </a:p>
        </p:txBody>
      </p:sp>
      <p:sp>
        <p:nvSpPr>
          <p:cNvPr id="100" name="Google Shape;100;p14"/>
          <p:cNvSpPr txBox="1"/>
          <p:nvPr/>
        </p:nvSpPr>
        <p:spPr>
          <a:xfrm>
            <a:off x="7899797" y="2608375"/>
            <a:ext cx="2050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Контрол</a:t>
            </a:r>
            <a:endParaRPr/>
          </a:p>
        </p:txBody>
      </p:sp>
      <p:sp>
        <p:nvSpPr>
          <p:cNvPr id="101" name="Google Shape;101;p14"/>
          <p:cNvSpPr txBox="1"/>
          <p:nvPr/>
        </p:nvSpPr>
        <p:spPr>
          <a:xfrm>
            <a:off x="7948613" y="3132250"/>
            <a:ext cx="19527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Пълно проследяване на активите и тяхното техническо състояние.</a:t>
            </a:r>
            <a:endParaRPr/>
          </a:p>
        </p:txBody>
      </p:sp>
      <p:pic>
        <p:nvPicPr>
          <p:cNvPr descr="image.png" id="102" name="Google Shape;102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09887" y="1903525"/>
            <a:ext cx="51435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03" name="Google Shape;103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810250" y="1903525"/>
            <a:ext cx="5715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04" name="Google Shape;104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667750" y="1903525"/>
            <a:ext cx="514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 txBox="1"/>
          <p:nvPr/>
        </p:nvSpPr>
        <p:spPr>
          <a:xfrm>
            <a:off x="771525" y="581025"/>
            <a:ext cx="11381422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Цели на Системата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581025" y="581025"/>
            <a:ext cx="47625" cy="495300"/>
          </a:xfrm>
          <a:prstGeom prst="rect">
            <a:avLst/>
          </a:prstGeom>
          <a:solidFill>
            <a:srgbClr val="4ADE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11" name="Google Shape;11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025" y="2128837"/>
            <a:ext cx="5276850" cy="3476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12" name="Google Shape;11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4125" y="2128837"/>
            <a:ext cx="5276850" cy="347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5"/>
          <p:cNvSpPr txBox="1"/>
          <p:nvPr/>
        </p:nvSpPr>
        <p:spPr>
          <a:xfrm>
            <a:off x="971550" y="3281362"/>
            <a:ext cx="4720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MySQL</a:t>
            </a:r>
            <a:endParaRPr/>
          </a:p>
        </p:txBody>
      </p:sp>
      <p:sp>
        <p:nvSpPr>
          <p:cNvPr id="114" name="Google Shape;114;p15"/>
          <p:cNvSpPr txBox="1"/>
          <p:nvPr/>
        </p:nvSpPr>
        <p:spPr>
          <a:xfrm>
            <a:off x="971550" y="3805237"/>
            <a:ext cx="44958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Основна релационна база данни. Използва се за съхранение на структурирани данни, транзакции и връзки между потребители и активи.</a:t>
            </a:r>
            <a:endParaRPr/>
          </a:p>
        </p:txBody>
      </p:sp>
      <p:sp>
        <p:nvSpPr>
          <p:cNvPr id="115" name="Google Shape;115;p15"/>
          <p:cNvSpPr txBox="1"/>
          <p:nvPr/>
        </p:nvSpPr>
        <p:spPr>
          <a:xfrm>
            <a:off x="6724650" y="3281362"/>
            <a:ext cx="4720590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Flyway Migrations</a:t>
            </a:r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6724650" y="3805237"/>
            <a:ext cx="44958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Контрол на версиите на базата данни. Гарантира безпроблемно внедряване на промени и консистентност на структурата чрез SQL скриптове.</a:t>
            </a:r>
            <a:endParaRPr/>
          </a:p>
        </p:txBody>
      </p:sp>
      <p:pic>
        <p:nvPicPr>
          <p:cNvPr descr="image.png" id="117" name="Google Shape;117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1550" y="2557462"/>
            <a:ext cx="41910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18" name="Google Shape;118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24650" y="2557462"/>
            <a:ext cx="41910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5"/>
          <p:cNvSpPr txBox="1"/>
          <p:nvPr/>
        </p:nvSpPr>
        <p:spPr>
          <a:xfrm>
            <a:off x="771525" y="581025"/>
            <a:ext cx="11381422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Архитектура на Базата</a:t>
            </a:r>
            <a:endParaRPr/>
          </a:p>
        </p:txBody>
      </p:sp>
      <p:sp>
        <p:nvSpPr>
          <p:cNvPr id="120" name="Google Shape;120;p15"/>
          <p:cNvSpPr/>
          <p:nvPr/>
        </p:nvSpPr>
        <p:spPr>
          <a:xfrm>
            <a:off x="581025" y="581025"/>
            <a:ext cx="47625" cy="495300"/>
          </a:xfrm>
          <a:prstGeom prst="rect">
            <a:avLst/>
          </a:prstGeom>
          <a:solidFill>
            <a:srgbClr val="4ADE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25" name="Google Shape;12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025" y="1962150"/>
            <a:ext cx="527685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 txBox="1"/>
          <p:nvPr/>
        </p:nvSpPr>
        <p:spPr>
          <a:xfrm>
            <a:off x="6334125" y="2390775"/>
            <a:ext cx="5540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Customers</a:t>
            </a:r>
            <a:endParaRPr/>
          </a:p>
        </p:txBody>
      </p:sp>
      <p:sp>
        <p:nvSpPr>
          <p:cNvPr id="127" name="Google Shape;127;p16"/>
          <p:cNvSpPr txBox="1"/>
          <p:nvPr/>
        </p:nvSpPr>
        <p:spPr>
          <a:xfrm>
            <a:off x="6334125" y="2914650"/>
            <a:ext cx="52768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Съхранява профилите на клиентите, включително статус (ACTIVE, SUSPENDED) и контактна информация.</a:t>
            </a:r>
            <a:endParaRPr/>
          </a:p>
        </p:txBody>
      </p:sp>
      <p:sp>
        <p:nvSpPr>
          <p:cNvPr id="128" name="Google Shape;128;p16"/>
          <p:cNvSpPr txBox="1"/>
          <p:nvPr/>
        </p:nvSpPr>
        <p:spPr>
          <a:xfrm>
            <a:off x="6334125" y="3714750"/>
            <a:ext cx="5540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Documents</a:t>
            </a:r>
            <a:endParaRPr/>
          </a:p>
        </p:txBody>
      </p:sp>
      <p:sp>
        <p:nvSpPr>
          <p:cNvPr id="129" name="Google Shape;129;p16"/>
          <p:cNvSpPr txBox="1"/>
          <p:nvPr/>
        </p:nvSpPr>
        <p:spPr>
          <a:xfrm>
            <a:off x="6334125" y="4238625"/>
            <a:ext cx="527685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Критичен модул за сигурност. Свързва документи (ЛК, Шофьорска книжка) с потребители или превозни средства. Включва валидация за срок на годност.</a:t>
            </a:r>
            <a:endParaRPr/>
          </a:p>
        </p:txBody>
      </p:sp>
      <p:pic>
        <p:nvPicPr>
          <p:cNvPr descr="image.png" id="130" name="Google Shape;13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0550" y="1971675"/>
            <a:ext cx="5257800" cy="3790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 txBox="1"/>
          <p:nvPr/>
        </p:nvSpPr>
        <p:spPr>
          <a:xfrm>
            <a:off x="771525" y="581025"/>
            <a:ext cx="11381422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Потребители и Документи</a:t>
            </a:r>
            <a:endParaRPr/>
          </a:p>
        </p:txBody>
      </p:sp>
      <p:sp>
        <p:nvSpPr>
          <p:cNvPr id="132" name="Google Shape;132;p16"/>
          <p:cNvSpPr/>
          <p:nvPr/>
        </p:nvSpPr>
        <p:spPr>
          <a:xfrm>
            <a:off x="581025" y="581025"/>
            <a:ext cx="47625" cy="495300"/>
          </a:xfrm>
          <a:prstGeom prst="rect">
            <a:avLst/>
          </a:prstGeom>
          <a:solidFill>
            <a:srgbClr val="4ADE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 txBox="1"/>
          <p:nvPr/>
        </p:nvSpPr>
        <p:spPr>
          <a:xfrm>
            <a:off x="771525" y="771525"/>
            <a:ext cx="4990623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Управление на Активи</a:t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581025" y="771525"/>
            <a:ext cx="47625" cy="495300"/>
          </a:xfrm>
          <a:prstGeom prst="rect">
            <a:avLst/>
          </a:prstGeom>
          <a:solidFill>
            <a:srgbClr val="4ADE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.png" id="139" name="Google Shape;13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0" y="9525"/>
            <a:ext cx="6086475" cy="68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 txBox="1"/>
          <p:nvPr/>
        </p:nvSpPr>
        <p:spPr>
          <a:xfrm>
            <a:off x="581025" y="1843087"/>
            <a:ext cx="5190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Vehicles</a:t>
            </a:r>
            <a:endParaRPr/>
          </a:p>
        </p:txBody>
      </p:sp>
      <p:sp>
        <p:nvSpPr>
          <p:cNvPr id="141" name="Google Shape;141;p17"/>
          <p:cNvSpPr txBox="1"/>
          <p:nvPr/>
        </p:nvSpPr>
        <p:spPr>
          <a:xfrm>
            <a:off x="581025" y="2509825"/>
            <a:ext cx="54117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Съхранява основна информация за наличните активи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. Поддържа тип</a:t>
            </a: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а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на превозното средство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(BICYCLE, SCOOTER, SUV) и </a:t>
            </a: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технология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на задвижването му </a:t>
            </a:r>
            <a:r>
              <a:rPr lang="en-US" sz="1500">
                <a:solidFill>
                  <a:srgbClr val="CBD5E1"/>
                </a:solidFill>
                <a:highlight>
                  <a:srgbClr val="1E293B"/>
                </a:highlight>
                <a:latin typeface="Inter"/>
                <a:ea typeface="Inter"/>
                <a:cs typeface="Inter"/>
                <a:sym typeface="Inter"/>
              </a:rPr>
              <a:t>(ELECTRIC, HYBRID, HUMAN_POWERED)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/>
          </a:p>
        </p:txBody>
      </p:sp>
      <p:sp>
        <p:nvSpPr>
          <p:cNvPr id="142" name="Google Shape;142;p17"/>
          <p:cNvSpPr txBox="1"/>
          <p:nvPr/>
        </p:nvSpPr>
        <p:spPr>
          <a:xfrm>
            <a:off x="581025" y="4457337"/>
            <a:ext cx="5190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Geo-Location</a:t>
            </a:r>
            <a:endParaRPr/>
          </a:p>
        </p:txBody>
      </p:sp>
      <p:sp>
        <p:nvSpPr>
          <p:cNvPr id="143" name="Google Shape;143;p17"/>
          <p:cNvSpPr txBox="1"/>
          <p:nvPr/>
        </p:nvSpPr>
        <p:spPr>
          <a:xfrm>
            <a:off x="581025" y="5019462"/>
            <a:ext cx="49434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Всяко превозно средство има поле POINT SRID 4326 за точно GPS позициониране, което позволява търсене </a:t>
            </a: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в близост до потребителя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/>
        </p:nvSpPr>
        <p:spPr>
          <a:xfrm>
            <a:off x="771525" y="771525"/>
            <a:ext cx="4990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50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Поддръжка</a:t>
            </a:r>
            <a:r>
              <a:rPr b="1" i="0" lang="en-US" sz="315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 на Активи</a:t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581025" y="771525"/>
            <a:ext cx="47700" cy="495300"/>
          </a:xfrm>
          <a:prstGeom prst="rect">
            <a:avLst/>
          </a:prstGeom>
          <a:solidFill>
            <a:srgbClr val="4ADE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8"/>
          <p:cNvSpPr txBox="1"/>
          <p:nvPr/>
        </p:nvSpPr>
        <p:spPr>
          <a:xfrm>
            <a:off x="560925" y="2644937"/>
            <a:ext cx="5190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Maintenance</a:t>
            </a:r>
            <a:endParaRPr/>
          </a:p>
        </p:txBody>
      </p:sp>
      <p:sp>
        <p:nvSpPr>
          <p:cNvPr id="151" name="Google Shape;151;p18"/>
          <p:cNvSpPr txBox="1"/>
          <p:nvPr/>
        </p:nvSpPr>
        <p:spPr>
          <a:xfrm>
            <a:off x="560925" y="3311675"/>
            <a:ext cx="54117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Управлява сервизната история и планирането на ремонти за всяко превозно средство.</a:t>
            </a:r>
            <a:endParaRPr sz="1500">
              <a:solidFill>
                <a:srgbClr val="CBD5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Проследява</a:t>
            </a: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различни типове поддръжки (REGULAR, REPAIR, EMERGENCY) и техния статус.</a:t>
            </a:r>
            <a:endParaRPr sz="1500">
              <a:solidFill>
                <a:srgbClr val="CBD5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52" name="Google Shape;152;p18"/>
          <p:cNvPicPr preferRelativeResize="0"/>
          <p:nvPr/>
        </p:nvPicPr>
        <p:blipFill rotWithShape="1">
          <a:blip r:embed="rId3">
            <a:alphaModFix/>
          </a:blip>
          <a:srcRect b="0" l="18890" r="15629" t="0"/>
          <a:stretch/>
        </p:blipFill>
        <p:spPr>
          <a:xfrm>
            <a:off x="6215300" y="1316500"/>
            <a:ext cx="5038574" cy="432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/>
          <p:nvPr/>
        </p:nvSpPr>
        <p:spPr>
          <a:xfrm>
            <a:off x="771525" y="771525"/>
            <a:ext cx="4990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50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Наеми</a:t>
            </a:r>
            <a:endParaRPr/>
          </a:p>
        </p:txBody>
      </p:sp>
      <p:sp>
        <p:nvSpPr>
          <p:cNvPr id="158" name="Google Shape;158;p19"/>
          <p:cNvSpPr/>
          <p:nvPr/>
        </p:nvSpPr>
        <p:spPr>
          <a:xfrm>
            <a:off x="581025" y="771525"/>
            <a:ext cx="47700" cy="495300"/>
          </a:xfrm>
          <a:prstGeom prst="rect">
            <a:avLst/>
          </a:prstGeom>
          <a:solidFill>
            <a:srgbClr val="4ADE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628725" y="2191262"/>
            <a:ext cx="5190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Rentals</a:t>
            </a:r>
            <a:endParaRPr/>
          </a:p>
        </p:txBody>
      </p:sp>
      <p:sp>
        <p:nvSpPr>
          <p:cNvPr id="160" name="Google Shape;160;p19"/>
          <p:cNvSpPr txBox="1"/>
          <p:nvPr/>
        </p:nvSpPr>
        <p:spPr>
          <a:xfrm>
            <a:off x="628725" y="2858000"/>
            <a:ext cx="54117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Основната таблица, която документира историята на всички пътувания. Свързва конкретен клиент с избраното превозно средство и след състоянието на наема</a:t>
            </a: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чрез статус (ACTIVE, COMPLETED) и времеви маркери за начало и край.</a:t>
            </a:r>
            <a:endParaRPr sz="1500">
              <a:solidFill>
                <a:srgbClr val="CBD5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1" name="Google Shape;161;p19"/>
          <p:cNvPicPr preferRelativeResize="0"/>
          <p:nvPr/>
        </p:nvPicPr>
        <p:blipFill rotWithShape="1">
          <a:blip r:embed="rId3">
            <a:alphaModFix/>
          </a:blip>
          <a:srcRect b="12021" l="3628" r="3813" t="8939"/>
          <a:stretch/>
        </p:blipFill>
        <p:spPr>
          <a:xfrm>
            <a:off x="6040425" y="1401638"/>
            <a:ext cx="5411700" cy="462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 txBox="1"/>
          <p:nvPr/>
        </p:nvSpPr>
        <p:spPr>
          <a:xfrm>
            <a:off x="581025" y="2200275"/>
            <a:ext cx="5540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Rental Waypoints</a:t>
            </a:r>
            <a:endParaRPr/>
          </a:p>
        </p:txBody>
      </p:sp>
      <p:sp>
        <p:nvSpPr>
          <p:cNvPr id="167" name="Google Shape;167;p20"/>
          <p:cNvSpPr txBox="1"/>
          <p:nvPr/>
        </p:nvSpPr>
        <p:spPr>
          <a:xfrm>
            <a:off x="868250" y="2696600"/>
            <a:ext cx="4515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8FAFC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Прецизност: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Използва Spatial data types за съхранение на координати.</a:t>
            </a:r>
            <a:endParaRPr/>
          </a:p>
        </p:txBody>
      </p:sp>
      <p:sp>
        <p:nvSpPr>
          <p:cNvPr id="168" name="Google Shape;168;p20"/>
          <p:cNvSpPr txBox="1"/>
          <p:nvPr/>
        </p:nvSpPr>
        <p:spPr>
          <a:xfrm>
            <a:off x="868250" y="3544325"/>
            <a:ext cx="4515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8FAFC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История: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Времеви отпечатък (Timestamp) и моментна скорост за всеки запис.</a:t>
            </a:r>
            <a:endParaRPr/>
          </a:p>
        </p:txBody>
      </p:sp>
      <p:sp>
        <p:nvSpPr>
          <p:cNvPr id="169" name="Google Shape;169;p20"/>
          <p:cNvSpPr txBox="1"/>
          <p:nvPr/>
        </p:nvSpPr>
        <p:spPr>
          <a:xfrm>
            <a:off x="868250" y="4392050"/>
            <a:ext cx="45150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8FAFC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Анализ: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Позволява възпроизвеждане на маршрута и анализ на натовареността на зоните.</a:t>
            </a:r>
            <a:endParaRPr/>
          </a:p>
        </p:txBody>
      </p:sp>
      <p:sp>
        <p:nvSpPr>
          <p:cNvPr id="170" name="Google Shape;170;p20"/>
          <p:cNvSpPr txBox="1"/>
          <p:nvPr/>
        </p:nvSpPr>
        <p:spPr>
          <a:xfrm>
            <a:off x="771525" y="581025"/>
            <a:ext cx="11381422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GPS Проследяване</a:t>
            </a:r>
            <a:endParaRPr/>
          </a:p>
        </p:txBody>
      </p:sp>
      <p:sp>
        <p:nvSpPr>
          <p:cNvPr id="171" name="Google Shape;171;p20"/>
          <p:cNvSpPr/>
          <p:nvPr/>
        </p:nvSpPr>
        <p:spPr>
          <a:xfrm>
            <a:off x="581025" y="581025"/>
            <a:ext cx="47625" cy="495300"/>
          </a:xfrm>
          <a:prstGeom prst="rect">
            <a:avLst/>
          </a:prstGeom>
          <a:solidFill>
            <a:srgbClr val="4ADE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2675" y="1993527"/>
            <a:ext cx="5540700" cy="3690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77" name="Google Shape;17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025" y="2566987"/>
            <a:ext cx="5276850" cy="2600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78" name="Google Shape;17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4125" y="2566987"/>
            <a:ext cx="5276850" cy="260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1"/>
          <p:cNvSpPr txBox="1"/>
          <p:nvPr/>
        </p:nvSpPr>
        <p:spPr>
          <a:xfrm>
            <a:off x="971550" y="2887613"/>
            <a:ext cx="29850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Subscriptions </a:t>
            </a:r>
            <a:r>
              <a:rPr lang="en-US" sz="2100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And Subscription Plans</a:t>
            </a:r>
            <a:endParaRPr/>
          </a:p>
        </p:txBody>
      </p:sp>
      <p:sp>
        <p:nvSpPr>
          <p:cNvPr id="180" name="Google Shape;180;p21"/>
          <p:cNvSpPr txBox="1"/>
          <p:nvPr/>
        </p:nvSpPr>
        <p:spPr>
          <a:xfrm>
            <a:off x="971550" y="3787937"/>
            <a:ext cx="44958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Поддръжка на </a:t>
            </a: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различни 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планове. Гъвкавост чрез периоди на фактуриране (Седмични, Месечни) и автоматично подновяване.</a:t>
            </a:r>
            <a:endParaRPr/>
          </a:p>
        </p:txBody>
      </p:sp>
      <p:sp>
        <p:nvSpPr>
          <p:cNvPr id="181" name="Google Shape;181;p21"/>
          <p:cNvSpPr txBox="1"/>
          <p:nvPr/>
        </p:nvSpPr>
        <p:spPr>
          <a:xfrm>
            <a:off x="6724650" y="3148012"/>
            <a:ext cx="4720590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4ADE80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Payments</a:t>
            </a:r>
            <a:endParaRPr/>
          </a:p>
        </p:txBody>
      </p:sp>
      <p:sp>
        <p:nvSpPr>
          <p:cNvPr id="182" name="Google Shape;182;p21"/>
          <p:cNvSpPr txBox="1"/>
          <p:nvPr/>
        </p:nvSpPr>
        <p:spPr>
          <a:xfrm>
            <a:off x="6724650" y="3671887"/>
            <a:ext cx="4495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Единна таблица за транзакции. Exclusive OR логика гарантира, че плащането е или за наем (rental_id), или за абонамент (subscription_id).</a:t>
            </a:r>
            <a:endParaRPr/>
          </a:p>
        </p:txBody>
      </p:sp>
      <p:sp>
        <p:nvSpPr>
          <p:cNvPr id="183" name="Google Shape;183;p21"/>
          <p:cNvSpPr txBox="1"/>
          <p:nvPr/>
        </p:nvSpPr>
        <p:spPr>
          <a:xfrm>
            <a:off x="771525" y="581025"/>
            <a:ext cx="11381422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F8FAFC"/>
                </a:solidFill>
                <a:latin typeface="Orbitron"/>
                <a:ea typeface="Orbitron"/>
                <a:cs typeface="Orbitron"/>
                <a:sym typeface="Orbitron"/>
              </a:rPr>
              <a:t>Финансов Модел</a:t>
            </a:r>
            <a:endParaRPr/>
          </a:p>
        </p:txBody>
      </p:sp>
      <p:sp>
        <p:nvSpPr>
          <p:cNvPr id="184" name="Google Shape;184;p21"/>
          <p:cNvSpPr/>
          <p:nvPr/>
        </p:nvSpPr>
        <p:spPr>
          <a:xfrm>
            <a:off x="581025" y="581025"/>
            <a:ext cx="47625" cy="495300"/>
          </a:xfrm>
          <a:prstGeom prst="rect">
            <a:avLst/>
          </a:prstGeom>
          <a:solidFill>
            <a:srgbClr val="4ADE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